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34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Watching Financial Markets Fall. </a:t>
            </a:r>
            <a:r>
              <a:rPr lang="en-US" altLang="en-US" dirty="0" smtClean="0"/>
              <a:t>After years of economic boom, much of it fueled by inflated housing prices in the United States and ingenious new financial instruments that concealed risk, the world’s stock markets fell drastically in 2008–2009. American stocks lost approximately one-third of their value. The banking crisis and resulting unemployment reminded economists of the Great Depression of the 1930s. People in all walks of life,</a:t>
            </a:r>
            <a:r>
              <a:rPr lang="en-US" altLang="en-US" baseline="0" dirty="0" smtClean="0"/>
              <a:t> </a:t>
            </a:r>
            <a:r>
              <a:rPr lang="en-US" altLang="en-US" dirty="0" smtClean="0"/>
              <a:t>from heads of state, to retirees, to ordinary workers, were forced to reappraise their financial situations.</a:t>
            </a:r>
          </a:p>
        </p:txBody>
      </p:sp>
      <p:sp>
        <p:nvSpPr>
          <p:cNvPr id="6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314462D-88FE-4D0B-867E-8A42D22D9173}" type="slidenum">
              <a:rPr lang="en-US" altLang="en-US" sz="1200">
                <a:latin typeface="Calibri" pitchFamily="34" charset="0"/>
              </a:rPr>
              <a:pPr eaLnBrk="1" hangingPunct="1"/>
              <a:t>2</a:t>
            </a:fld>
            <a:endParaRPr lang="en-US" altLang="en-US" sz="1200" dirty="0">
              <a:latin typeface="Calibri" pitchFamily="34" charset="0"/>
            </a:endParaRPr>
          </a:p>
        </p:txBody>
      </p:sp>
    </p:spTree>
    <p:extLst>
      <p:ext uri="{BB962C8B-B14F-4D97-AF65-F5344CB8AC3E}">
        <p14:creationId xmlns:p14="http://schemas.microsoft.com/office/powerpoint/2010/main" val="1996013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Flooding in Bangladesh. </a:t>
            </a:r>
            <a:r>
              <a:rPr lang="en-US" altLang="en-US" dirty="0" smtClean="0"/>
              <a:t>Typhoon-driven floods submerge the low-lying farmlands of Bangladesh with tragic regularity. Any significant rise in the sea level will make parts of the country nearly uninhabitable.</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4DF193D-897F-429E-8CFD-465258F098E9}" type="slidenum">
              <a:rPr lang="en-US" altLang="en-US" sz="1200">
                <a:latin typeface="Calibri" pitchFamily="34" charset="0"/>
              </a:rPr>
              <a:pPr eaLnBrk="1" hangingPunct="1"/>
              <a:t>13</a:t>
            </a:fld>
            <a:endParaRPr lang="en-US" altLang="en-US" sz="1200">
              <a:latin typeface="Calibri" pitchFamily="34" charset="0"/>
            </a:endParaRPr>
          </a:p>
        </p:txBody>
      </p:sp>
    </p:spTree>
    <p:extLst>
      <p:ext uri="{BB962C8B-B14F-4D97-AF65-F5344CB8AC3E}">
        <p14:creationId xmlns:p14="http://schemas.microsoft.com/office/powerpoint/2010/main" val="4010454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Beijing Women’s Conference in 1995. </a:t>
            </a:r>
            <a:r>
              <a:rPr lang="en-US" altLang="en-US" dirty="0" smtClean="0"/>
              <a:t>This gathering of women from every part of the world, under United Nations auspices, illustrated the challenges posed by women’s search for equality. The Chinese government, consistent with its policies of suppressing dissent and closely regulating social life, tried to limit press access to the conference. As in many other instances, these efforts to silence or control women’s voices on issues like</a:t>
            </a:r>
            <a:r>
              <a:rPr lang="en-US" altLang="en-US" baseline="0" dirty="0" smtClean="0"/>
              <a:t> </a:t>
            </a:r>
            <a:r>
              <a:rPr lang="en-US" altLang="en-US" dirty="0" smtClean="0"/>
              <a:t>abortion and family planning proved ineffective. The “peace torch” had been carried to Beijing from Africa.</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A568264-360F-445B-A7B3-549C94FA4BAB}" type="slidenum">
              <a:rPr lang="en-US" altLang="en-US" sz="1200">
                <a:latin typeface="Calibri" pitchFamily="34" charset="0"/>
              </a:rPr>
              <a:pPr eaLnBrk="1" hangingPunct="1"/>
              <a:t>14</a:t>
            </a:fld>
            <a:endParaRPr lang="en-US" altLang="en-US" sz="1200">
              <a:latin typeface="Calibri" pitchFamily="34" charset="0"/>
            </a:endParaRPr>
          </a:p>
        </p:txBody>
      </p:sp>
    </p:spTree>
    <p:extLst>
      <p:ext uri="{BB962C8B-B14F-4D97-AF65-F5344CB8AC3E}">
        <p14:creationId xmlns:p14="http://schemas.microsoft.com/office/powerpoint/2010/main" val="9760109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Japanese Comic Books. </a:t>
            </a:r>
            <a:r>
              <a:rPr lang="en-US" altLang="en-US" dirty="0" smtClean="0"/>
              <a:t>After World War II comic magazines emerged as a major form of publication and a distinctive product of culture in Japan. Different series are directed to different age and gender groups. Issued weekly and running to some three hundred pages in black and white, the most popular magazines sell as many copies as do major newsmagazines in the United States.</a:t>
            </a: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37B475-2D23-476A-A152-2390D5722ED6}" type="slidenum">
              <a:rPr lang="en-US" altLang="en-US" sz="1200">
                <a:latin typeface="Calibri" pitchFamily="34" charset="0"/>
              </a:rPr>
              <a:pPr eaLnBrk="1" hangingPunct="1"/>
              <a:t>16</a:t>
            </a:fld>
            <a:endParaRPr lang="en-US" altLang="en-US" sz="1200">
              <a:latin typeface="Calibri" pitchFamily="34" charset="0"/>
            </a:endParaRPr>
          </a:p>
        </p:txBody>
      </p:sp>
    </p:spTree>
    <p:extLst>
      <p:ext uri="{BB962C8B-B14F-4D97-AF65-F5344CB8AC3E}">
        <p14:creationId xmlns:p14="http://schemas.microsoft.com/office/powerpoint/2010/main" val="2123133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Three Gorges Dam on China’s Yangzi River. </a:t>
            </a:r>
            <a:r>
              <a:rPr lang="en-US" altLang="en-US" dirty="0" smtClean="0"/>
              <a:t>The world’s largest hydroelectric facility, completed in 2012, the dam is also designed to improve river shipping and reduce the danger of flooding. However, 1.3 million people were displaced in its construction and many archaeological sites inundated. DBA Images/</a:t>
            </a:r>
            <a:r>
              <a:rPr lang="en-US" altLang="en-US" dirty="0" err="1" smtClean="0"/>
              <a:t>Alamy</a:t>
            </a:r>
            <a:endParaRPr lang="en-US" altLang="en-US" dirty="0" smtClean="0"/>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F98AD66-D67F-4AB6-9392-8FB5A9B529D0}" type="slidenum">
              <a:rPr lang="en-US" altLang="en-US" sz="1200">
                <a:latin typeface="Calibri" pitchFamily="34" charset="0"/>
              </a:rPr>
              <a:pPr eaLnBrk="1" hangingPunct="1"/>
              <a:t>17</a:t>
            </a:fld>
            <a:endParaRPr lang="en-US" altLang="en-US" sz="1200">
              <a:latin typeface="Calibri" pitchFamily="34" charset="0"/>
            </a:endParaRPr>
          </a:p>
        </p:txBody>
      </p:sp>
    </p:spTree>
    <p:extLst>
      <p:ext uri="{BB962C8B-B14F-4D97-AF65-F5344CB8AC3E}">
        <p14:creationId xmlns:p14="http://schemas.microsoft.com/office/powerpoint/2010/main" val="2024339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a:t>
            </a:r>
            <a:r>
              <a:rPr lang="en-US" altLang="en-US" baseline="0" dirty="0" smtClean="0"/>
              <a:t>n of the table: A chronology of politics, economics, and society from 2000 to 2012.</a:t>
            </a:r>
            <a:endParaRPr lang="en-US" altLang="en-US" dirty="0" smtClean="0"/>
          </a:p>
        </p:txBody>
      </p:sp>
      <p:sp>
        <p:nvSpPr>
          <p:cNvPr id="9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AF75D4E-2E93-46A6-92B1-0E9702471DFE}" type="slidenum">
              <a:rPr lang="en-US" altLang="en-US" sz="1200">
                <a:latin typeface="Calibri" pitchFamily="34" charset="0"/>
              </a:rPr>
              <a:pPr eaLnBrk="1" hangingPunct="1"/>
              <a:t>4</a:t>
            </a:fld>
            <a:endParaRPr lang="en-US" altLang="en-US" sz="1200">
              <a:latin typeface="Calibri" pitchFamily="34" charset="0"/>
            </a:endParaRPr>
          </a:p>
        </p:txBody>
      </p:sp>
    </p:spTree>
    <p:extLst>
      <p:ext uri="{BB962C8B-B14F-4D97-AF65-F5344CB8AC3E}">
        <p14:creationId xmlns:p14="http://schemas.microsoft.com/office/powerpoint/2010/main" val="3925281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Palm Island, Dubai.</a:t>
            </a:r>
            <a:r>
              <a:rPr lang="en-US" altLang="en-US" b="1" baseline="0" dirty="0" smtClean="0"/>
              <a:t> </a:t>
            </a:r>
            <a:r>
              <a:rPr lang="en-US" altLang="en-US" dirty="0" smtClean="0"/>
              <a:t>The seemingly unlimited wealth of the oil-producing states of the Persian Gulf spurred ambitious development plans like this one in Dubai, one of the United Arab Emirates. Its publicists proclaimed that “Palm</a:t>
            </a:r>
            <a:r>
              <a:rPr lang="en-US" altLang="en-US" baseline="0" dirty="0" smtClean="0"/>
              <a:t> </a:t>
            </a:r>
            <a:r>
              <a:rPr lang="en-US" altLang="en-US" dirty="0" smtClean="0"/>
              <a:t>Island” would include 2,000 villas, up to 40 luxury hotels, shopping complexes, cinemas, and the Middle East’s “first marine park” and would be “visible from the moon.”</a:t>
            </a:r>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77D8981-C243-45B5-AA29-9FF157848E50}"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2426108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32.1: </a:t>
            </a:r>
            <a:r>
              <a:rPr lang="en-US" altLang="en-US" b="1" dirty="0" smtClean="0"/>
              <a:t>Global Distribution of Wealth. </a:t>
            </a:r>
            <a:r>
              <a:rPr lang="en-US" altLang="en-US" dirty="0" smtClean="0"/>
              <a:t>Early industrialization and efficient investment contributed to individual prosperity for the citizens of Japan and Western countries by the 1990s. However, economic dynamism in late-industrializing countries like China and India began to change the world balance of economic power in the early twenty-first century. In nearly all countries the distribution of wealth among individuals varies tremendously, with the gap between rich and poor generally increasing. © Cengage Learning</a:t>
            </a:r>
          </a:p>
        </p:txBody>
      </p:sp>
      <p:sp>
        <p:nvSpPr>
          <p:cNvPr id="133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ABADB73-8D35-4580-B2BB-7D3C7B486864}" type="slidenum">
              <a:rPr lang="en-US" altLang="en-US" sz="1200">
                <a:latin typeface="Calibri" pitchFamily="34" charset="0"/>
              </a:rPr>
              <a:pPr eaLnBrk="1" hangingPunct="1"/>
              <a:t>6</a:t>
            </a:fld>
            <a:endParaRPr lang="en-US" altLang="en-US" sz="1200">
              <a:latin typeface="Calibri" pitchFamily="34" charset="0"/>
            </a:endParaRPr>
          </a:p>
        </p:txBody>
      </p:sp>
    </p:spTree>
    <p:extLst>
      <p:ext uri="{BB962C8B-B14F-4D97-AF65-F5344CB8AC3E}">
        <p14:creationId xmlns:p14="http://schemas.microsoft.com/office/powerpoint/2010/main" val="1831360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fr-FR" altLang="en-US" dirty="0" err="1" smtClean="0"/>
              <a:t>Map</a:t>
            </a:r>
            <a:r>
              <a:rPr lang="fr-FR" altLang="en-US" dirty="0" smtClean="0"/>
              <a:t> 32.2: </a:t>
            </a:r>
            <a:r>
              <a:rPr lang="fr-FR" altLang="en-US" b="1" dirty="0" err="1" smtClean="0"/>
              <a:t>Regional</a:t>
            </a:r>
            <a:r>
              <a:rPr lang="fr-FR" altLang="en-US" b="1" dirty="0" smtClean="0"/>
              <a:t> Trade Associations, 2004. </a:t>
            </a:r>
            <a:r>
              <a:rPr lang="fr-FR" altLang="en-US" dirty="0" smtClean="0"/>
              <a:t>International </a:t>
            </a:r>
            <a:r>
              <a:rPr lang="fr-FR" altLang="en-US" dirty="0" err="1" smtClean="0"/>
              <a:t>trade</a:t>
            </a:r>
            <a:r>
              <a:rPr lang="fr-FR" altLang="en-US" dirty="0" smtClean="0"/>
              <a:t> and </a:t>
            </a:r>
            <a:r>
              <a:rPr lang="fr-FR" altLang="en-US" dirty="0" err="1" smtClean="0"/>
              <a:t>development</a:t>
            </a:r>
            <a:r>
              <a:rPr lang="fr-FR" altLang="en-US" dirty="0" smtClean="0"/>
              <a:t> are major </a:t>
            </a:r>
            <a:r>
              <a:rPr lang="fr-FR" altLang="en-US" dirty="0" err="1" smtClean="0"/>
              <a:t>concerns</a:t>
            </a:r>
            <a:r>
              <a:rPr lang="fr-FR" altLang="en-US" dirty="0" smtClean="0"/>
              <a:t> of </a:t>
            </a:r>
            <a:r>
              <a:rPr lang="fr-FR" altLang="en-US" dirty="0" err="1" smtClean="0"/>
              <a:t>governments</a:t>
            </a:r>
            <a:r>
              <a:rPr lang="fr-FR" altLang="en-US" dirty="0" smtClean="0"/>
              <a:t> in </a:t>
            </a:r>
            <a:r>
              <a:rPr lang="fr-FR" altLang="en-US" dirty="0" err="1" smtClean="0"/>
              <a:t>developed</a:t>
            </a:r>
            <a:r>
              <a:rPr lang="fr-FR" altLang="en-US" dirty="0" smtClean="0"/>
              <a:t> and </a:t>
            </a:r>
            <a:r>
              <a:rPr lang="fr-FR" altLang="en-US" dirty="0" err="1" smtClean="0"/>
              <a:t>developing</a:t>
            </a:r>
            <a:r>
              <a:rPr lang="fr-FR" altLang="en-US" dirty="0" smtClean="0"/>
              <a:t> countries. NAFTA, Mercosur, and the EU are free-</a:t>
            </a:r>
            <a:r>
              <a:rPr lang="fr-FR" altLang="en-US" dirty="0" err="1" smtClean="0"/>
              <a:t>trade</a:t>
            </a:r>
            <a:r>
              <a:rPr lang="fr-FR" altLang="en-US" dirty="0" smtClean="0"/>
              <a:t> areas. The </a:t>
            </a:r>
            <a:r>
              <a:rPr lang="fr-FR" altLang="en-US" dirty="0" err="1" smtClean="0"/>
              <a:t>other</a:t>
            </a:r>
            <a:r>
              <a:rPr lang="fr-FR" altLang="en-US" dirty="0" smtClean="0"/>
              <a:t> associations </a:t>
            </a:r>
            <a:r>
              <a:rPr lang="fr-FR" altLang="en-US" dirty="0" err="1" smtClean="0"/>
              <a:t>promote</a:t>
            </a:r>
            <a:r>
              <a:rPr lang="fr-FR" altLang="en-US" dirty="0" smtClean="0"/>
              <a:t> </a:t>
            </a:r>
            <a:r>
              <a:rPr lang="fr-FR" altLang="en-US" dirty="0" err="1" smtClean="0"/>
              <a:t>trade</a:t>
            </a:r>
            <a:r>
              <a:rPr lang="fr-FR" altLang="en-US" dirty="0" smtClean="0"/>
              <a:t> and </a:t>
            </a:r>
            <a:r>
              <a:rPr lang="fr-FR" altLang="en-US" dirty="0" err="1" smtClean="0"/>
              <a:t>development</a:t>
            </a:r>
            <a:r>
              <a:rPr lang="fr-FR" altLang="en-US" dirty="0" smtClean="0"/>
              <a:t>. © Cengage Learning</a:t>
            </a:r>
            <a:endParaRPr lang="en-US" altLang="en-US" dirty="0" smtClean="0"/>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B16242F-DE00-4BB1-8E20-A1144825A747}" type="slidenum">
              <a:rPr lang="en-US" altLang="en-US" sz="1200">
                <a:latin typeface="Calibri" pitchFamily="34" charset="0"/>
              </a:rPr>
              <a:pPr eaLnBrk="1" hangingPunct="1"/>
              <a:t>7</a:t>
            </a:fld>
            <a:endParaRPr lang="en-US" altLang="en-US" sz="1200">
              <a:latin typeface="Calibri" pitchFamily="34" charset="0"/>
            </a:endParaRPr>
          </a:p>
        </p:txBody>
      </p:sp>
    </p:spTree>
    <p:extLst>
      <p:ext uri="{BB962C8B-B14F-4D97-AF65-F5344CB8AC3E}">
        <p14:creationId xmlns:p14="http://schemas.microsoft.com/office/powerpoint/2010/main" val="3694358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Unemployment Protest. </a:t>
            </a:r>
            <a:r>
              <a:rPr lang="en-US" altLang="en-US" dirty="0" smtClean="0"/>
              <a:t>Recovery from the job losses of the economic recession of 2008 proved particularly slow. In the United States, banks and businesses returned to profitability but found they did not need so many workers. In Spain, Greece, and other parts of Europe, the unemployment rate was triple that of the United States in 2013, sometimes fueling the growth of radical and anti-immigrant political movements.</a:t>
            </a: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55B2BD5-E3EE-4B8A-8D62-6F11F5FA2572}" type="slidenum">
              <a:rPr lang="en-US" altLang="en-US" sz="1200">
                <a:latin typeface="Calibri" pitchFamily="34" charset="0"/>
              </a:rPr>
              <a:pPr eaLnBrk="1" hangingPunct="1"/>
              <a:t>8</a:t>
            </a:fld>
            <a:endParaRPr lang="en-US" altLang="en-US" sz="1200">
              <a:latin typeface="Calibri" pitchFamily="34" charset="0"/>
            </a:endParaRPr>
          </a:p>
        </p:txBody>
      </p:sp>
    </p:spTree>
    <p:extLst>
      <p:ext uri="{BB962C8B-B14F-4D97-AF65-F5344CB8AC3E}">
        <p14:creationId xmlns:p14="http://schemas.microsoft.com/office/powerpoint/2010/main" val="67656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Arab Spring Demonstrators. </a:t>
            </a:r>
            <a:r>
              <a:rPr lang="en-US" altLang="en-US" dirty="0" smtClean="0"/>
              <a:t>Part of the enormous crowds that unseated the rulers of Egypt, Tunisia, Libya, and Yemen, these women in Cairo’s </a:t>
            </a:r>
            <a:r>
              <a:rPr lang="en-US" altLang="en-US" dirty="0" err="1" smtClean="0"/>
              <a:t>Tahrir</a:t>
            </a:r>
            <a:r>
              <a:rPr lang="en-US" altLang="en-US" dirty="0" smtClean="0"/>
              <a:t> Square wear the colorful head scarves that are commonplace in Egypt, sometimes to demonstrate allegiance to Islam and sometimes because they are stylish.</a:t>
            </a: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4FDC283-A766-4719-96A3-2E5E217DF884}"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281898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32.3: </a:t>
            </a:r>
            <a:r>
              <a:rPr lang="en-US" altLang="en-US" b="1" dirty="0" smtClean="0"/>
              <a:t>World Religions. </a:t>
            </a:r>
            <a:r>
              <a:rPr lang="en-US" altLang="en-US" dirty="0" smtClean="0"/>
              <a:t>The distribution of Buddhism, Christianity, and Islam reflects centuries of missionary efforts. Hinduism and Judaism have expanded primarily through trade and migration. Chinese governments have actively curtailed religious practice. As religion revives as a source of social identity or a rationale for political assertion or mass mobilization, the possibility of religious activism across broad geographic regions becomes greater, as does the likelihood of domestic discord in </a:t>
            </a:r>
            <a:r>
              <a:rPr lang="en-US" altLang="en-US" dirty="0" err="1" smtClean="0"/>
              <a:t>multireligious</a:t>
            </a:r>
            <a:r>
              <a:rPr lang="en-US" altLang="en-US" dirty="0" smtClean="0"/>
              <a:t> states. (Data from Pew Research Center," The Global Religious Landscape," © 2012, http://www.pewforum.org/global-religious-landscape.aspx) . Cengage Learning</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6AB4A36-90E6-4210-B5B2-7034B7AFE196}"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864071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Captured Somali Pirates. </a:t>
            </a:r>
            <a:r>
              <a:rPr lang="en-US" altLang="en-US" dirty="0" smtClean="0"/>
              <a:t>The anarchic conditions and intermittent civil war that have plagued the East African state of Somalia since 1991 gave rise to a wave of piracy in the western Indian Ocean. Pirates in small boats seized merchant ships and held them and their crews to ransom. Naval actions by various governments lessened the threat, but political instability and poverty frustrated efforts to eradicate it.</a:t>
            </a:r>
          </a:p>
        </p:txBody>
      </p:sp>
      <p:sp>
        <p:nvSpPr>
          <p:cNvPr id="24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587439B-7C63-4076-8DD6-65010D383023}" type="slidenum">
              <a:rPr lang="en-US" altLang="en-US" sz="1200">
                <a:latin typeface="Calibri" pitchFamily="34" charset="0"/>
              </a:rPr>
              <a:pPr eaLnBrk="1" hangingPunct="1"/>
              <a:t>12</a:t>
            </a:fld>
            <a:endParaRPr lang="en-US" altLang="en-US" sz="1200">
              <a:latin typeface="Calibri" pitchFamily="34" charset="0"/>
            </a:endParaRPr>
          </a:p>
        </p:txBody>
      </p:sp>
    </p:spTree>
    <p:extLst>
      <p:ext uri="{BB962C8B-B14F-4D97-AF65-F5344CB8AC3E}">
        <p14:creationId xmlns:p14="http://schemas.microsoft.com/office/powerpoint/2010/main" val="3613059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048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2648932"/>
            <a:ext cx="4100513" cy="1569660"/>
          </a:xfrm>
        </p:spPr>
        <p:txBody>
          <a:bodyPr/>
          <a:lstStyle/>
          <a:p>
            <a:pPr eaLnBrk="1" hangingPunct="1">
              <a:spcBef>
                <a:spcPct val="20000"/>
              </a:spcBef>
            </a:pPr>
            <a:r>
              <a:rPr lang="en-US" altLang="en-US" sz="3200" dirty="0" smtClean="0">
                <a:latin typeface="Arial" pitchFamily="34" charset="0"/>
              </a:rPr>
              <a:t>Chapter 32</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New Challenges in a New Millennium</a:t>
            </a:r>
          </a:p>
        </p:txBody>
      </p:sp>
    </p:spTree>
    <p:extLst>
      <p:ext uri="{BB962C8B-B14F-4D97-AF65-F5344CB8AC3E}">
        <p14:creationId xmlns:p14="http://schemas.microsoft.com/office/powerpoint/2010/main" val="589089831"/>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The Question of Values</a:t>
            </a:r>
          </a:p>
        </p:txBody>
      </p:sp>
      <p:sp>
        <p:nvSpPr>
          <p:cNvPr id="20482" name="Rectangle 3"/>
          <p:cNvSpPr>
            <a:spLocks noGrp="1" noChangeArrowheads="1"/>
          </p:cNvSpPr>
          <p:nvPr>
            <p:ph type="body" idx="1"/>
          </p:nvPr>
        </p:nvSpPr>
        <p:spPr>
          <a:xfrm>
            <a:off x="685800" y="1752600"/>
            <a:ext cx="7772400" cy="3441700"/>
          </a:xfrm>
          <a:noFill/>
        </p:spPr>
        <p:txBody>
          <a:bodyPr/>
          <a:lstStyle/>
          <a:p>
            <a:pPr eaLnBrk="1" hangingPunct="1">
              <a:buFontTx/>
              <a:buChar char="•"/>
            </a:pPr>
            <a:r>
              <a:rPr lang="en-US" altLang="en-US" dirty="0" smtClean="0">
                <a:latin typeface="Arial" pitchFamily="34" charset="0"/>
              </a:rPr>
              <a:t>Faith and Politics</a:t>
            </a:r>
          </a:p>
          <a:p>
            <a:pPr marL="1085850" lvl="1" indent="-342900" eaLnBrk="1" hangingPunct="1">
              <a:buFontTx/>
              <a:buChar char="•"/>
            </a:pPr>
            <a:r>
              <a:rPr lang="en-US" altLang="en-US" dirty="0" smtClean="0">
                <a:latin typeface="Arial" pitchFamily="34" charset="0"/>
              </a:rPr>
              <a:t>Evangelicals in America</a:t>
            </a:r>
          </a:p>
          <a:p>
            <a:pPr marL="1085850" lvl="1" indent="-342900" eaLnBrk="1" hangingPunct="1">
              <a:buFontTx/>
              <a:buChar char="•"/>
            </a:pPr>
            <a:r>
              <a:rPr lang="en-US" altLang="en-US" dirty="0" smtClean="0">
                <a:latin typeface="Arial" pitchFamily="34" charset="0"/>
              </a:rPr>
              <a:t>Al Qaeda and Islamic fundamentalism</a:t>
            </a:r>
          </a:p>
          <a:p>
            <a:pPr eaLnBrk="1" hangingPunct="1">
              <a:buFontTx/>
              <a:buChar char="•"/>
            </a:pPr>
            <a:r>
              <a:rPr lang="en-US" altLang="en-US" dirty="0" smtClean="0">
                <a:latin typeface="Arial" pitchFamily="34" charset="0"/>
              </a:rPr>
              <a:t>Universal Rights and Values</a:t>
            </a:r>
          </a:p>
          <a:p>
            <a:pPr eaLnBrk="1" hangingPunct="1">
              <a:buFontTx/>
              <a:buChar char="•"/>
            </a:pPr>
            <a:r>
              <a:rPr lang="en-US" altLang="en-US" dirty="0" smtClean="0">
                <a:latin typeface="Arial" pitchFamily="34" charset="0"/>
              </a:rPr>
              <a:t>Women</a:t>
            </a:r>
            <a:r>
              <a:rPr lang="ja-JP" altLang="en-US" dirty="0" smtClean="0">
                <a:latin typeface="Arial" pitchFamily="34" charset="0"/>
              </a:rPr>
              <a:t>’</a:t>
            </a:r>
            <a:r>
              <a:rPr lang="en-US" altLang="ja-JP" dirty="0" smtClean="0">
                <a:latin typeface="Arial" pitchFamily="34" charset="0"/>
              </a:rPr>
              <a:t>s Rights</a:t>
            </a:r>
            <a:endParaRPr lang="en-US" altLang="en-US" dirty="0" smtClean="0">
              <a:latin typeface="Arial" pitchFamily="34" charset="0"/>
            </a:endParaRPr>
          </a:p>
        </p:txBody>
      </p:sp>
    </p:spTree>
    <p:extLst>
      <p:ext uri="{BB962C8B-B14F-4D97-AF65-F5344CB8AC3E}">
        <p14:creationId xmlns:p14="http://schemas.microsoft.com/office/powerpoint/2010/main" val="58047270"/>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22407"/>
            <a:ext cx="7772400" cy="492443"/>
          </a:xfrm>
        </p:spPr>
        <p:txBody>
          <a:bodyPr/>
          <a:lstStyle/>
          <a:p>
            <a:r>
              <a:rPr lang="en-US" altLang="en-US" sz="2600" dirty="0" smtClean="0"/>
              <a:t>World Religions</a:t>
            </a:r>
            <a:endParaRPr lang="en-US" sz="2600" dirty="0"/>
          </a:p>
        </p:txBody>
      </p:sp>
      <p:pic>
        <p:nvPicPr>
          <p:cNvPr id="21505" name="Picture 1" descr="Map 33.3: World Religions. The distribution of Buddhism, Christianity, and Islam reflects centuries of missionary efforts. Hinduism and Judaism have expanded primarily through trade and migration. Chinese governments have actively curtailed religious practice. As religion revives as a source of social identity or a rationale for political assertion or mass mobilization, the possibility of religious activism across broad geographic regions becomes greater, as does the likelihood of domestic discord in multireligious stat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76300"/>
            <a:ext cx="86360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581001"/>
            <a:ext cx="1219200" cy="276999"/>
          </a:xfrm>
        </p:spPr>
        <p:txBody>
          <a:bodyPr/>
          <a:lstStyle/>
          <a:p>
            <a:r>
              <a:rPr lang="en-US" altLang="en-US" sz="1200" b="1" dirty="0" smtClean="0"/>
              <a:t>Map 32.3 p912</a:t>
            </a:r>
          </a:p>
        </p:txBody>
      </p:sp>
    </p:spTree>
    <p:extLst>
      <p:ext uri="{BB962C8B-B14F-4D97-AF65-F5344CB8AC3E}">
        <p14:creationId xmlns:p14="http://schemas.microsoft.com/office/powerpoint/2010/main" val="2767423914"/>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7929"/>
            <a:ext cx="7772400" cy="492443"/>
          </a:xfrm>
        </p:spPr>
        <p:txBody>
          <a:bodyPr/>
          <a:lstStyle/>
          <a:p>
            <a:r>
              <a:rPr lang="en-US" altLang="en-US" sz="2600" dirty="0" smtClean="0"/>
              <a:t>Captured Somali Pirates</a:t>
            </a:r>
            <a:endParaRPr lang="en-US" sz="2600" dirty="0"/>
          </a:p>
        </p:txBody>
      </p:sp>
      <p:pic>
        <p:nvPicPr>
          <p:cNvPr id="23553" name="Picture 1" descr="Captured Somali Pirates. The anarchic conditions and intermittent civil war that have plagued the East African state of Somalia since 1991 gave rise to a wave of piracy in the western Indian Ocean. Pirates in small boats seized merchant ships and held them and their crews to ransom. Naval actions by various governments lessened the threat, but political instability and poverty frustrated efforts to eradicate i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57200" y="474514"/>
            <a:ext cx="8315377" cy="6154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04000"/>
            <a:ext cx="609600" cy="276999"/>
          </a:xfrm>
        </p:spPr>
        <p:txBody>
          <a:bodyPr/>
          <a:lstStyle/>
          <a:p>
            <a:r>
              <a:rPr lang="en-US" altLang="en-US" sz="1200" b="1" dirty="0" smtClean="0"/>
              <a:t> p913</a:t>
            </a:r>
          </a:p>
        </p:txBody>
      </p:sp>
    </p:spTree>
    <p:extLst>
      <p:ext uri="{BB962C8B-B14F-4D97-AF65-F5344CB8AC3E}">
        <p14:creationId xmlns:p14="http://schemas.microsoft.com/office/powerpoint/2010/main" val="1902725717"/>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492443"/>
          </a:xfrm>
        </p:spPr>
        <p:txBody>
          <a:bodyPr/>
          <a:lstStyle/>
          <a:p>
            <a:r>
              <a:rPr lang="en-US" altLang="en-US" sz="2600" dirty="0" smtClean="0"/>
              <a:t>Flooding in Bangladesh</a:t>
            </a:r>
            <a:endParaRPr lang="en-US" sz="2600" dirty="0"/>
          </a:p>
        </p:txBody>
      </p:sp>
      <p:pic>
        <p:nvPicPr>
          <p:cNvPr id="25601" name="Picture 1" descr="Flooding in Bangladesh. Typhoon-driven floods submerge the low-lying farmlands of Bangladesh with tragic regularity. Any significant rise in the sea level will make parts of the country nearly uninhabitabl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73100"/>
            <a:ext cx="8636000"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25435" y="6581001"/>
            <a:ext cx="609600" cy="276999"/>
          </a:xfrm>
        </p:spPr>
        <p:txBody>
          <a:bodyPr/>
          <a:lstStyle/>
          <a:p>
            <a:r>
              <a:rPr lang="en-US" altLang="en-US" sz="1200" b="1" dirty="0" smtClean="0"/>
              <a:t> p914</a:t>
            </a:r>
          </a:p>
        </p:txBody>
      </p:sp>
    </p:spTree>
    <p:extLst>
      <p:ext uri="{BB962C8B-B14F-4D97-AF65-F5344CB8AC3E}">
        <p14:creationId xmlns:p14="http://schemas.microsoft.com/office/powerpoint/2010/main" val="2351160816"/>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0957"/>
            <a:ext cx="7772400" cy="492443"/>
          </a:xfrm>
        </p:spPr>
        <p:txBody>
          <a:bodyPr/>
          <a:lstStyle/>
          <a:p>
            <a:r>
              <a:rPr lang="en-US" altLang="en-US" sz="2600" dirty="0" smtClean="0"/>
              <a:t>Beijing Women’s Conference in 1995</a:t>
            </a:r>
            <a:endParaRPr lang="en-US" sz="2600" dirty="0"/>
          </a:p>
        </p:txBody>
      </p:sp>
      <p:pic>
        <p:nvPicPr>
          <p:cNvPr id="27649" name="Picture 1" descr="Beijing Women’s Conference in 1995. This gathering of women from every part of the world, under United Nations auspices, illustrated the challenges posed by women’s search for equality. The Chinese government, consistent with its policies of suppressing dissent and closely regulating social life, tried to limit press access to the conference. As in many other instances, these efforts to silence or control women’s voices on issues like abortion and family planning proved ineffective. The “peace torch” had been carried to Beijing from Africa."/>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81000" y="561833"/>
            <a:ext cx="8382000" cy="606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03413"/>
            <a:ext cx="609600" cy="276999"/>
          </a:xfrm>
        </p:spPr>
        <p:txBody>
          <a:bodyPr/>
          <a:lstStyle/>
          <a:p>
            <a:r>
              <a:rPr lang="en-US" altLang="en-US" sz="1200" b="1" dirty="0" smtClean="0"/>
              <a:t> p915</a:t>
            </a:r>
          </a:p>
        </p:txBody>
      </p:sp>
    </p:spTree>
    <p:extLst>
      <p:ext uri="{BB962C8B-B14F-4D97-AF65-F5344CB8AC3E}">
        <p14:creationId xmlns:p14="http://schemas.microsoft.com/office/powerpoint/2010/main" val="1917930440"/>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noFill/>
        </p:spPr>
        <p:txBody>
          <a:bodyPr/>
          <a:lstStyle/>
          <a:p>
            <a:pPr eaLnBrk="1" hangingPunct="1"/>
            <a:r>
              <a:rPr lang="en-US" altLang="en-US" dirty="0" smtClean="0">
                <a:solidFill>
                  <a:schemeClr val="tx1"/>
                </a:solidFill>
                <a:latin typeface="Arial" pitchFamily="34" charset="0"/>
              </a:rPr>
              <a:t>Global Culture</a:t>
            </a:r>
          </a:p>
        </p:txBody>
      </p:sp>
      <p:sp>
        <p:nvSpPr>
          <p:cNvPr id="29698" name="Rectangle 3"/>
          <p:cNvSpPr>
            <a:spLocks noGrp="1" noChangeArrowheads="1"/>
          </p:cNvSpPr>
          <p:nvPr>
            <p:ph type="body" idx="1"/>
          </p:nvPr>
        </p:nvSpPr>
        <p:spPr>
          <a:xfrm>
            <a:off x="685800" y="1752600"/>
            <a:ext cx="7772400" cy="4721225"/>
          </a:xfrm>
          <a:noFill/>
        </p:spPr>
        <p:txBody>
          <a:bodyPr/>
          <a:lstStyle/>
          <a:p>
            <a:pPr eaLnBrk="1" hangingPunct="1">
              <a:buFontTx/>
              <a:buChar char="•"/>
            </a:pPr>
            <a:r>
              <a:rPr lang="en-US" altLang="en-US" dirty="0" smtClean="0">
                <a:latin typeface="Arial" pitchFamily="34" charset="0"/>
              </a:rPr>
              <a:t>The Media and the Message</a:t>
            </a:r>
          </a:p>
          <a:p>
            <a:pPr marL="1085850" lvl="1" indent="-342900" eaLnBrk="1" hangingPunct="1">
              <a:buFontTx/>
              <a:buChar char="•"/>
            </a:pPr>
            <a:r>
              <a:rPr lang="en-US" altLang="en-US" dirty="0" smtClean="0">
                <a:latin typeface="Arial" pitchFamily="34" charset="0"/>
              </a:rPr>
              <a:t>Technology and transmission</a:t>
            </a:r>
          </a:p>
          <a:p>
            <a:pPr eaLnBrk="1" hangingPunct="1">
              <a:buFontTx/>
              <a:buChar char="•"/>
            </a:pPr>
            <a:r>
              <a:rPr lang="en-US" altLang="en-US" dirty="0" smtClean="0">
                <a:latin typeface="Arial" pitchFamily="34" charset="0"/>
              </a:rPr>
              <a:t>The Spread of Pop Culture</a:t>
            </a:r>
          </a:p>
          <a:p>
            <a:pPr marL="1085850" lvl="1" indent="-342900" eaLnBrk="1" hangingPunct="1">
              <a:buFontTx/>
              <a:buChar char="•"/>
            </a:pPr>
            <a:r>
              <a:rPr lang="en-US" altLang="en-US" dirty="0" smtClean="0">
                <a:latin typeface="Arial" pitchFamily="34" charset="0"/>
              </a:rPr>
              <a:t>American culture</a:t>
            </a:r>
          </a:p>
          <a:p>
            <a:pPr marL="1085850" lvl="1" indent="-342900" eaLnBrk="1" hangingPunct="1">
              <a:buFontTx/>
              <a:buChar char="•"/>
            </a:pPr>
            <a:r>
              <a:rPr lang="en-US" altLang="en-US" dirty="0" smtClean="0">
                <a:latin typeface="Arial" pitchFamily="34" charset="0"/>
              </a:rPr>
              <a:t>Transnationalism</a:t>
            </a:r>
          </a:p>
          <a:p>
            <a:pPr eaLnBrk="1" hangingPunct="1">
              <a:buFontTx/>
              <a:buChar char="•"/>
            </a:pPr>
            <a:r>
              <a:rPr lang="en-US" altLang="en-US" dirty="0" smtClean="0">
                <a:latin typeface="Arial" pitchFamily="34" charset="0"/>
              </a:rPr>
              <a:t>Emerging Global Elite Culture</a:t>
            </a:r>
          </a:p>
          <a:p>
            <a:pPr marL="1085850" lvl="1" indent="-342900" eaLnBrk="1" hangingPunct="1">
              <a:buFontTx/>
              <a:buChar char="•"/>
            </a:pPr>
            <a:r>
              <a:rPr lang="en-US" altLang="en-US" dirty="0" smtClean="0">
                <a:latin typeface="Arial" pitchFamily="34" charset="0"/>
              </a:rPr>
              <a:t>English as global language</a:t>
            </a:r>
          </a:p>
          <a:p>
            <a:pPr eaLnBrk="1" hangingPunct="1">
              <a:buFontTx/>
              <a:buChar char="•"/>
            </a:pPr>
            <a:r>
              <a:rPr lang="en-US" altLang="en-US" dirty="0" smtClean="0">
                <a:latin typeface="Arial" pitchFamily="34" charset="0"/>
              </a:rPr>
              <a:t>Enduring Cultural Diversity</a:t>
            </a:r>
          </a:p>
        </p:txBody>
      </p:sp>
    </p:spTree>
    <p:extLst>
      <p:ext uri="{BB962C8B-B14F-4D97-AF65-F5344CB8AC3E}">
        <p14:creationId xmlns:p14="http://schemas.microsoft.com/office/powerpoint/2010/main" val="3843854698"/>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54056"/>
            <a:ext cx="7772400" cy="492443"/>
          </a:xfrm>
        </p:spPr>
        <p:txBody>
          <a:bodyPr/>
          <a:lstStyle/>
          <a:p>
            <a:r>
              <a:rPr lang="en-US" altLang="en-US" sz="2600" dirty="0" smtClean="0"/>
              <a:t>Japanese Comic Books</a:t>
            </a:r>
            <a:endParaRPr lang="en-US" sz="2600" dirty="0"/>
          </a:p>
        </p:txBody>
      </p:sp>
      <p:pic>
        <p:nvPicPr>
          <p:cNvPr id="30721" name="Picture 1" descr="Japanese Comic Books. After World War II comic magazines emerged as a major form of publication and a distinctive product of culture in Japan. Different series are directed to different age and gender groups. Issued weekly and running to some three hundred pages in black and white, the most popular magazines sell as many copies as do major newsmagazines in the United Stat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736600"/>
            <a:ext cx="8636000" cy="566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p918</a:t>
            </a:r>
          </a:p>
        </p:txBody>
      </p:sp>
    </p:spTree>
    <p:extLst>
      <p:ext uri="{BB962C8B-B14F-4D97-AF65-F5344CB8AC3E}">
        <p14:creationId xmlns:p14="http://schemas.microsoft.com/office/powerpoint/2010/main" val="3883061952"/>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2914"/>
            <a:ext cx="7772400" cy="492443"/>
          </a:xfrm>
        </p:spPr>
        <p:txBody>
          <a:bodyPr/>
          <a:lstStyle/>
          <a:p>
            <a:r>
              <a:rPr lang="en-US" altLang="en-US" sz="2600" dirty="0" smtClean="0"/>
              <a:t>Three Gorges Dam on China’s Yangzi River</a:t>
            </a:r>
            <a:endParaRPr lang="en-US" sz="2600" dirty="0"/>
          </a:p>
        </p:txBody>
      </p:sp>
      <p:pic>
        <p:nvPicPr>
          <p:cNvPr id="32769" name="Picture 1" descr="Three Gorges Dam on China’s Yangzi River. The world’s largest hydroelectric facility, completed in 2012, the dam is also designed to improve river shipping and reduce the danger of flooding. However, 1.3 million people were displaced in its construction and many archaeological sites inundate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98272"/>
            <a:ext cx="8636000" cy="567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001"/>
            <a:ext cx="609600" cy="276999"/>
          </a:xfrm>
        </p:spPr>
        <p:txBody>
          <a:bodyPr/>
          <a:lstStyle/>
          <a:p>
            <a:r>
              <a:rPr lang="en-US" altLang="en-US" sz="1200" b="1" dirty="0" smtClean="0"/>
              <a:t> p919</a:t>
            </a:r>
          </a:p>
        </p:txBody>
      </p:sp>
    </p:spTree>
    <p:extLst>
      <p:ext uri="{BB962C8B-B14F-4D97-AF65-F5344CB8AC3E}">
        <p14:creationId xmlns:p14="http://schemas.microsoft.com/office/powerpoint/2010/main" val="608430504"/>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93357"/>
            <a:ext cx="7772400" cy="492443"/>
          </a:xfrm>
        </p:spPr>
        <p:txBody>
          <a:bodyPr/>
          <a:lstStyle/>
          <a:p>
            <a:r>
              <a:rPr lang="en-US" altLang="en-US" sz="2600" dirty="0" smtClean="0"/>
              <a:t>Watching Financial Markets Fall</a:t>
            </a:r>
            <a:endParaRPr lang="en-US" sz="2600" dirty="0"/>
          </a:p>
        </p:txBody>
      </p:sp>
      <p:pic>
        <p:nvPicPr>
          <p:cNvPr id="5121" name="Picture 1" descr="Watching Financial Markets Fall. After years of economic boom, much of it fueled by inflated housing prices in the United States and ingenious new financial instruments that concealed risk, the world’s stock markets fell drastically in 2008–2009. American stocks lost approximately one-third of their value. The banking crisis and resulting unemployment reminded economists of the Great Depression of the 1930s. People in all walks of life, from heads of state, to retirees, to ordinary workers, were forced to reappraise their financial situation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85800"/>
            <a:ext cx="8636000" cy="580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581001"/>
            <a:ext cx="533400" cy="276999"/>
          </a:xfrm>
        </p:spPr>
        <p:txBody>
          <a:bodyPr/>
          <a:lstStyle/>
          <a:p>
            <a:r>
              <a:rPr lang="en-US" altLang="en-US" sz="1200" b="1" dirty="0" smtClean="0"/>
              <a:t>p898</a:t>
            </a:r>
          </a:p>
        </p:txBody>
      </p:sp>
    </p:spTree>
    <p:extLst>
      <p:ext uri="{BB962C8B-B14F-4D97-AF65-F5344CB8AC3E}">
        <p14:creationId xmlns:p14="http://schemas.microsoft.com/office/powerpoint/2010/main" val="772253974"/>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title"/>
          </p:nvPr>
        </p:nvSpPr>
        <p:spPr>
          <a:xfrm>
            <a:off x="685800" y="152400"/>
            <a:ext cx="7010400" cy="1447800"/>
          </a:xfrm>
        </p:spPr>
        <p:txBody>
          <a:bodyPr/>
          <a:lstStyle/>
          <a:p>
            <a:pPr eaLnBrk="1" hangingPunct="1"/>
            <a:r>
              <a:rPr lang="en-US" altLang="en-US" dirty="0" smtClean="0">
                <a:solidFill>
                  <a:schemeClr val="tx1"/>
                </a:solidFill>
                <a:latin typeface="Arial" pitchFamily="34" charset="0"/>
              </a:rPr>
              <a:t>Globalization and Economic Crisis</a:t>
            </a:r>
          </a:p>
        </p:txBody>
      </p:sp>
      <p:sp>
        <p:nvSpPr>
          <p:cNvPr id="7170" name="Rectangle 3"/>
          <p:cNvSpPr>
            <a:spLocks noGrp="1" noChangeArrowheads="1"/>
          </p:cNvSpPr>
          <p:nvPr>
            <p:ph type="body" idx="1"/>
          </p:nvPr>
        </p:nvSpPr>
        <p:spPr>
          <a:xfrm>
            <a:off x="685800" y="1752600"/>
            <a:ext cx="7772400" cy="3467100"/>
          </a:xfrm>
          <a:noFill/>
        </p:spPr>
        <p:txBody>
          <a:bodyPr/>
          <a:lstStyle/>
          <a:p>
            <a:pPr eaLnBrk="1" hangingPunct="1">
              <a:lnSpc>
                <a:spcPct val="80000"/>
              </a:lnSpc>
              <a:buFontTx/>
              <a:buChar char="•"/>
            </a:pPr>
            <a:r>
              <a:rPr lang="en-US" altLang="en-US" sz="2800" dirty="0" smtClean="0">
                <a:latin typeface="Arial" pitchFamily="34" charset="0"/>
              </a:rPr>
              <a:t>An Interconnected Economy</a:t>
            </a:r>
          </a:p>
          <a:p>
            <a:pPr marL="1085850" lvl="1" indent="-342900" eaLnBrk="1" hangingPunct="1">
              <a:lnSpc>
                <a:spcPct val="80000"/>
              </a:lnSpc>
              <a:buFontTx/>
              <a:buChar char="•"/>
            </a:pPr>
            <a:r>
              <a:rPr lang="en-US" altLang="en-US" sz="2800" dirty="0" smtClean="0">
                <a:latin typeface="Arial" pitchFamily="34" charset="0"/>
              </a:rPr>
              <a:t>The EU, NAFTA and WTO</a:t>
            </a:r>
          </a:p>
          <a:p>
            <a:pPr eaLnBrk="1" hangingPunct="1">
              <a:lnSpc>
                <a:spcPct val="80000"/>
              </a:lnSpc>
              <a:buFontTx/>
              <a:buChar char="•"/>
            </a:pPr>
            <a:r>
              <a:rPr lang="en-US" altLang="en-US" sz="2800" dirty="0" smtClean="0">
                <a:latin typeface="Arial" pitchFamily="34" charset="0"/>
              </a:rPr>
              <a:t>Global Financial Crisis</a:t>
            </a:r>
          </a:p>
          <a:p>
            <a:pPr marL="1085850" lvl="1" indent="-342900" eaLnBrk="1" hangingPunct="1">
              <a:lnSpc>
                <a:spcPct val="80000"/>
              </a:lnSpc>
              <a:buFontTx/>
              <a:buChar char="•"/>
            </a:pPr>
            <a:r>
              <a:rPr lang="en-US" altLang="en-US" sz="2800" dirty="0" smtClean="0">
                <a:latin typeface="Arial" pitchFamily="34" charset="0"/>
              </a:rPr>
              <a:t>Asian and American financial collapses</a:t>
            </a:r>
          </a:p>
          <a:p>
            <a:pPr eaLnBrk="1" hangingPunct="1">
              <a:lnSpc>
                <a:spcPct val="80000"/>
              </a:lnSpc>
              <a:buFontTx/>
              <a:buChar char="•"/>
            </a:pPr>
            <a:r>
              <a:rPr lang="en-US" altLang="en-US" sz="2800" dirty="0" smtClean="0">
                <a:latin typeface="Arial" pitchFamily="34" charset="0"/>
              </a:rPr>
              <a:t>Globalization and Democracy</a:t>
            </a:r>
          </a:p>
          <a:p>
            <a:pPr marL="1085850" lvl="1" indent="-342900" eaLnBrk="1" hangingPunct="1">
              <a:lnSpc>
                <a:spcPct val="80000"/>
              </a:lnSpc>
              <a:buFontTx/>
              <a:buChar char="•"/>
            </a:pPr>
            <a:r>
              <a:rPr lang="en-US" altLang="en-US" sz="2800" dirty="0" smtClean="0">
                <a:latin typeface="Arial" pitchFamily="34" charset="0"/>
              </a:rPr>
              <a:t>Asian and African changes</a:t>
            </a:r>
          </a:p>
          <a:p>
            <a:pPr eaLnBrk="1" hangingPunct="1">
              <a:lnSpc>
                <a:spcPct val="80000"/>
              </a:lnSpc>
              <a:buFontTx/>
              <a:buChar char="•"/>
            </a:pPr>
            <a:r>
              <a:rPr lang="en-US" altLang="en-US" sz="2800" dirty="0" smtClean="0">
                <a:latin typeface="Arial" pitchFamily="34" charset="0"/>
              </a:rPr>
              <a:t>Regime Change in Iraq and Afghanistan</a:t>
            </a:r>
          </a:p>
          <a:p>
            <a:pPr marL="1085850" lvl="1" indent="-342900" eaLnBrk="1" hangingPunct="1">
              <a:lnSpc>
                <a:spcPct val="80000"/>
              </a:lnSpc>
              <a:buFontTx/>
              <a:buChar char="•"/>
            </a:pPr>
            <a:r>
              <a:rPr lang="en-US" altLang="en-US" sz="2800" dirty="0" smtClean="0">
                <a:latin typeface="Arial" pitchFamily="34" charset="0"/>
              </a:rPr>
              <a:t>Democracy and “nation-</a:t>
            </a:r>
            <a:r>
              <a:rPr lang="en-US" altLang="en-US" sz="2800" dirty="0" err="1" smtClean="0">
                <a:latin typeface="Arial" pitchFamily="34" charset="0"/>
              </a:rPr>
              <a:t>bulding</a:t>
            </a:r>
            <a:r>
              <a:rPr lang="en-US" altLang="en-US" sz="2800" dirty="0" smtClean="0">
                <a:latin typeface="Arial" pitchFamily="34" charset="0"/>
              </a:rPr>
              <a:t>”</a:t>
            </a:r>
          </a:p>
        </p:txBody>
      </p:sp>
    </p:spTree>
    <p:extLst>
      <p:ext uri="{BB962C8B-B14F-4D97-AF65-F5344CB8AC3E}">
        <p14:creationId xmlns:p14="http://schemas.microsoft.com/office/powerpoint/2010/main" val="1237573849"/>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5243"/>
            <a:ext cx="7772400" cy="492443"/>
          </a:xfrm>
        </p:spPr>
        <p:txBody>
          <a:bodyPr/>
          <a:lstStyle/>
          <a:p>
            <a:r>
              <a:rPr lang="en-US" sz="2600" dirty="0" smtClean="0"/>
              <a:t>Chronology from 2000-2012</a:t>
            </a:r>
            <a:endParaRPr lang="en-US" sz="2600" dirty="0"/>
          </a:p>
        </p:txBody>
      </p:sp>
      <p:graphicFrame>
        <p:nvGraphicFramePr>
          <p:cNvPr id="4" name="Table 3"/>
          <p:cNvGraphicFramePr>
            <a:graphicFrameLocks noGrp="1"/>
          </p:cNvGraphicFramePr>
          <p:nvPr>
            <p:extLst/>
          </p:nvPr>
        </p:nvGraphicFramePr>
        <p:xfrm>
          <a:off x="152400" y="457200"/>
          <a:ext cx="8839200" cy="6130392"/>
        </p:xfrm>
        <a:graphic>
          <a:graphicData uri="http://schemas.openxmlformats.org/drawingml/2006/table">
            <a:tbl>
              <a:tblPr firstRow="1" bandRow="1">
                <a:tableStyleId>{5C22544A-7EE6-4342-B048-85BDC9FD1C3A}</a:tableStyleId>
              </a:tblPr>
              <a:tblGrid>
                <a:gridCol w="522317"/>
                <a:gridCol w="4250515"/>
                <a:gridCol w="4066368"/>
              </a:tblGrid>
              <a:tr h="228600">
                <a:tc>
                  <a:txBody>
                    <a:bodyPr/>
                    <a:lstStyle/>
                    <a:p>
                      <a:pPr marL="0" marR="0">
                        <a:spcBef>
                          <a:spcPts val="0"/>
                        </a:spcBef>
                        <a:spcAft>
                          <a:spcPts val="0"/>
                        </a:spcAft>
                      </a:pPr>
                      <a:r>
                        <a:rPr lang="en-US" sz="700" dirty="0">
                          <a:solidFill>
                            <a:schemeClr val="accent1"/>
                          </a:solidFill>
                          <a:effectLst/>
                          <a:latin typeface="Calibri" panose="020F0502020204030204" pitchFamily="34" charset="0"/>
                        </a:rPr>
                        <a:t>Empty cell</a:t>
                      </a:r>
                      <a:endParaRPr lang="en-US" sz="700" dirty="0">
                        <a:solidFill>
                          <a:schemeClr val="accent1"/>
                        </a:solidFill>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effectLst/>
                          <a:latin typeface="Calibri" panose="020F0502020204030204" pitchFamily="34" charset="0"/>
                        </a:rPr>
                        <a:t>Politics</a:t>
                      </a:r>
                      <a:endParaRPr lang="en-US" sz="1200"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a:effectLst/>
                          <a:latin typeface="Calibri" panose="020F0502020204030204" pitchFamily="34" charset="0"/>
                        </a:rPr>
                        <a:t>Economics and Society</a:t>
                      </a:r>
                      <a:endParaRPr lang="en-US" sz="1200">
                        <a:effectLst/>
                        <a:latin typeface="Calibri" panose="020F0502020204030204" pitchFamily="34" charset="0"/>
                        <a:ea typeface="MS Mincho"/>
                        <a:cs typeface="Times New Roman"/>
                      </a:endParaRPr>
                    </a:p>
                  </a:txBody>
                  <a:tcPr marL="21880" marR="21880" marT="0" marB="0"/>
                </a:tc>
              </a:tr>
              <a:tr h="326561">
                <a:tc>
                  <a:txBody>
                    <a:bodyPr/>
                    <a:lstStyle/>
                    <a:p>
                      <a:pPr marL="0" marR="0">
                        <a:spcBef>
                          <a:spcPts val="0"/>
                        </a:spcBef>
                        <a:spcAft>
                          <a:spcPts val="0"/>
                        </a:spcAft>
                      </a:pPr>
                      <a:r>
                        <a:rPr lang="en-US" sz="1200" b="1" dirty="0">
                          <a:effectLst/>
                          <a:latin typeface="Calibri" panose="020F0502020204030204" pitchFamily="34" charset="0"/>
                        </a:rPr>
                        <a:t>2000</a:t>
                      </a:r>
                      <a:endParaRPr lang="en-US" sz="1200" b="1"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effectLst/>
                          <a:latin typeface="Calibri" panose="020F0502020204030204" pitchFamily="34" charset="0"/>
                        </a:rPr>
                        <a:t>2000 Al-Qaeda attacks American destroyer USS Cole in Yemen</a:t>
                      </a:r>
                      <a:endParaRPr lang="en-US" sz="1200"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effectLst/>
                          <a:latin typeface="Calibri" panose="020F0502020204030204" pitchFamily="34" charset="0"/>
                        </a:rPr>
                        <a:t>1947 Partition of India</a:t>
                      </a:r>
                    </a:p>
                    <a:p>
                      <a:pPr marL="0" marR="0">
                        <a:spcBef>
                          <a:spcPts val="0"/>
                        </a:spcBef>
                        <a:spcAft>
                          <a:spcPts val="0"/>
                        </a:spcAft>
                      </a:pPr>
                      <a:r>
                        <a:rPr lang="en-US" sz="1200" dirty="0">
                          <a:effectLst/>
                          <a:latin typeface="Calibri" panose="020F0502020204030204" pitchFamily="34" charset="0"/>
                        </a:rPr>
                        <a:t>1949 Dutch withdraw from Indonesia</a:t>
                      </a:r>
                      <a:endParaRPr lang="en-US" sz="1200" dirty="0">
                        <a:effectLst/>
                        <a:latin typeface="Calibri" panose="020F0502020204030204" pitchFamily="34" charset="0"/>
                        <a:ea typeface="MS Mincho"/>
                        <a:cs typeface="Times New Roman"/>
                      </a:endParaRPr>
                    </a:p>
                  </a:txBody>
                  <a:tcPr marL="21880" marR="21880" marT="0" marB="0"/>
                </a:tc>
              </a:tr>
              <a:tr h="864470">
                <a:tc>
                  <a:txBody>
                    <a:bodyPr/>
                    <a:lstStyle/>
                    <a:p>
                      <a:pPr marL="0" marR="0">
                        <a:spcBef>
                          <a:spcPts val="0"/>
                        </a:spcBef>
                        <a:spcAft>
                          <a:spcPts val="0"/>
                        </a:spcAft>
                      </a:pPr>
                      <a:r>
                        <a:rPr lang="en-US" sz="1200" b="1" dirty="0">
                          <a:effectLst/>
                          <a:latin typeface="Calibri" panose="020F0502020204030204" pitchFamily="34" charset="0"/>
                        </a:rPr>
                        <a:t>2001</a:t>
                      </a:r>
                      <a:endParaRPr lang="en-US" sz="1200" b="1"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effectLst/>
                          <a:latin typeface="Calibri" panose="020F0502020204030204" pitchFamily="34" charset="0"/>
                        </a:rPr>
                        <a:t>2001 George W. Bush becomes president of the United States </a:t>
                      </a:r>
                    </a:p>
                    <a:p>
                      <a:pPr marL="0" marR="0">
                        <a:spcBef>
                          <a:spcPts val="0"/>
                        </a:spcBef>
                        <a:spcAft>
                          <a:spcPts val="0"/>
                        </a:spcAft>
                      </a:pPr>
                      <a:r>
                        <a:rPr lang="en-US" sz="1200" dirty="0">
                          <a:effectLst/>
                          <a:latin typeface="Calibri" panose="020F0502020204030204" pitchFamily="34" charset="0"/>
                        </a:rPr>
                        <a:t>2001 Terrorists destroy the World Trade Center and damage the Pentagon on September 11 </a:t>
                      </a:r>
                    </a:p>
                    <a:p>
                      <a:pPr marL="0" marR="0">
                        <a:spcBef>
                          <a:spcPts val="0"/>
                        </a:spcBef>
                        <a:spcAft>
                          <a:spcPts val="0"/>
                        </a:spcAft>
                      </a:pPr>
                      <a:r>
                        <a:rPr lang="en-US" sz="1200" dirty="0">
                          <a:effectLst/>
                          <a:latin typeface="Calibri" panose="020F0502020204030204" pitchFamily="34" charset="0"/>
                        </a:rPr>
                        <a:t>2001 United States armed forces overthrow Taliban regime in Afghanistan</a:t>
                      </a:r>
                      <a:endParaRPr lang="en-US" sz="1200"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effectLst/>
                          <a:latin typeface="Calibri" panose="020F0502020204030204" pitchFamily="34" charset="0"/>
                        </a:rPr>
                        <a:t>2001-2003 Terrorist attacks trigger global recession</a:t>
                      </a:r>
                      <a:endParaRPr lang="en-US" sz="1200" dirty="0">
                        <a:effectLst/>
                        <a:latin typeface="Calibri" panose="020F0502020204030204" pitchFamily="34" charset="0"/>
                        <a:ea typeface="MS Mincho"/>
                        <a:cs typeface="Times New Roman"/>
                      </a:endParaRPr>
                    </a:p>
                  </a:txBody>
                  <a:tcPr marL="21880" marR="21880" marT="0" marB="0"/>
                </a:tc>
              </a:tr>
              <a:tr h="288157">
                <a:tc>
                  <a:txBody>
                    <a:bodyPr/>
                    <a:lstStyle/>
                    <a:p>
                      <a:pPr marL="0" marR="0">
                        <a:spcBef>
                          <a:spcPts val="0"/>
                        </a:spcBef>
                        <a:spcAft>
                          <a:spcPts val="0"/>
                        </a:spcAft>
                      </a:pPr>
                      <a:r>
                        <a:rPr lang="en-US" sz="1200" b="1">
                          <a:effectLst/>
                          <a:latin typeface="Calibri" panose="020F0502020204030204" pitchFamily="34" charset="0"/>
                        </a:rPr>
                        <a:t>2002</a:t>
                      </a:r>
                      <a:endParaRPr lang="en-US" sz="1200" b="1">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solidFill>
                            <a:srgbClr val="E1F2F3"/>
                          </a:solidFill>
                          <a:effectLst/>
                          <a:latin typeface="Calibri" panose="020F0502020204030204" pitchFamily="34" charset="0"/>
                        </a:rPr>
                        <a:t>Empty cell</a:t>
                      </a:r>
                      <a:endParaRPr lang="en-US" sz="1200" dirty="0">
                        <a:solidFill>
                          <a:srgbClr val="E1F2F3"/>
                        </a:solidFill>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a:effectLst/>
                          <a:latin typeface="Calibri" panose="020F0502020204030204" pitchFamily="34" charset="0"/>
                        </a:rPr>
                        <a:t>2002 Euro currency adopted in twelve European countries</a:t>
                      </a:r>
                      <a:endParaRPr lang="en-US" sz="1200">
                        <a:effectLst/>
                        <a:latin typeface="Calibri" panose="020F0502020204030204" pitchFamily="34" charset="0"/>
                        <a:ea typeface="MS Mincho"/>
                        <a:cs typeface="Times New Roman"/>
                      </a:endParaRPr>
                    </a:p>
                  </a:txBody>
                  <a:tcPr marL="21880" marR="21880" marT="0" marB="0"/>
                </a:tc>
              </a:tr>
              <a:tr h="432234">
                <a:tc>
                  <a:txBody>
                    <a:bodyPr/>
                    <a:lstStyle/>
                    <a:p>
                      <a:pPr marL="0" marR="0">
                        <a:spcBef>
                          <a:spcPts val="0"/>
                        </a:spcBef>
                        <a:spcAft>
                          <a:spcPts val="0"/>
                        </a:spcAft>
                      </a:pPr>
                      <a:r>
                        <a:rPr lang="en-US" sz="1200" b="1" dirty="0">
                          <a:effectLst/>
                          <a:latin typeface="Calibri" panose="020F0502020204030204" pitchFamily="34" charset="0"/>
                        </a:rPr>
                        <a:t>2003</a:t>
                      </a:r>
                      <a:endParaRPr lang="en-US" sz="1200" b="1"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effectLst/>
                          <a:latin typeface="Calibri" panose="020F0502020204030204" pitchFamily="34" charset="0"/>
                        </a:rPr>
                        <a:t>2003 Unfounded fears of weapons of mass destruction lead United States and allies to invade and occupy Iraq</a:t>
                      </a:r>
                      <a:endParaRPr lang="en-US" sz="1200"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solidFill>
                            <a:srgbClr val="F4FAFA"/>
                          </a:solidFill>
                          <a:effectLst/>
                          <a:latin typeface="Calibri" panose="020F0502020204030204" pitchFamily="34" charset="0"/>
                        </a:rPr>
                        <a:t>Empty cell</a:t>
                      </a:r>
                      <a:endParaRPr lang="en-US" sz="1200" dirty="0">
                        <a:solidFill>
                          <a:srgbClr val="F4FAFA"/>
                        </a:solidFill>
                        <a:effectLst/>
                        <a:latin typeface="Calibri" panose="020F0502020204030204" pitchFamily="34" charset="0"/>
                        <a:ea typeface="MS Mincho"/>
                        <a:cs typeface="Times New Roman"/>
                      </a:endParaRPr>
                    </a:p>
                  </a:txBody>
                  <a:tcPr marL="21880" marR="21880" marT="0" marB="0"/>
                </a:tc>
              </a:tr>
              <a:tr h="432234">
                <a:tc>
                  <a:txBody>
                    <a:bodyPr/>
                    <a:lstStyle/>
                    <a:p>
                      <a:pPr marL="0" marR="0">
                        <a:spcBef>
                          <a:spcPts val="0"/>
                        </a:spcBef>
                        <a:spcAft>
                          <a:spcPts val="0"/>
                        </a:spcAft>
                      </a:pPr>
                      <a:r>
                        <a:rPr lang="en-US" sz="1200" b="1" dirty="0">
                          <a:effectLst/>
                          <a:latin typeface="Calibri" panose="020F0502020204030204" pitchFamily="34" charset="0"/>
                        </a:rPr>
                        <a:t>2004</a:t>
                      </a:r>
                      <a:endParaRPr lang="en-US" sz="1200" b="1"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effectLst/>
                          <a:latin typeface="Calibri" panose="020F0502020204030204" pitchFamily="34" charset="0"/>
                        </a:rPr>
                        <a:t>2004 Terrorists bomb Spanish trains</a:t>
                      </a:r>
                    </a:p>
                    <a:p>
                      <a:pPr marL="0" marR="0">
                        <a:spcBef>
                          <a:spcPts val="0"/>
                        </a:spcBef>
                        <a:spcAft>
                          <a:spcPts val="0"/>
                        </a:spcAft>
                      </a:pPr>
                      <a:r>
                        <a:rPr lang="en-US" sz="1200" dirty="0">
                          <a:effectLst/>
                          <a:latin typeface="Calibri" panose="020F0502020204030204" pitchFamily="34" charset="0"/>
                        </a:rPr>
                        <a:t>2004-2009 Genocidal conflict ongoing in Darfur region of Sudan</a:t>
                      </a:r>
                      <a:endParaRPr lang="en-US" sz="1200"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a:effectLst/>
                          <a:latin typeface="Calibri" panose="020F0502020204030204" pitchFamily="34" charset="0"/>
                        </a:rPr>
                        <a:t>2004 Facebook popularizes Internet social media</a:t>
                      </a:r>
                      <a:endParaRPr lang="en-US" sz="1200">
                        <a:effectLst/>
                        <a:latin typeface="Calibri" panose="020F0502020204030204" pitchFamily="34" charset="0"/>
                        <a:ea typeface="MS Mincho"/>
                        <a:cs typeface="Times New Roman"/>
                      </a:endParaRPr>
                    </a:p>
                  </a:txBody>
                  <a:tcPr marL="21880" marR="21880" marT="0" marB="0"/>
                </a:tc>
              </a:tr>
              <a:tr h="432234">
                <a:tc>
                  <a:txBody>
                    <a:bodyPr/>
                    <a:lstStyle/>
                    <a:p>
                      <a:pPr marL="0" marR="0">
                        <a:spcBef>
                          <a:spcPts val="0"/>
                        </a:spcBef>
                        <a:spcAft>
                          <a:spcPts val="0"/>
                        </a:spcAft>
                      </a:pPr>
                      <a:r>
                        <a:rPr lang="en-US" sz="1200" b="1" dirty="0">
                          <a:effectLst/>
                          <a:latin typeface="Calibri" panose="020F0502020204030204" pitchFamily="34" charset="0"/>
                        </a:rPr>
                        <a:t>2005</a:t>
                      </a:r>
                      <a:endParaRPr lang="en-US" sz="1200" b="1"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effectLst/>
                          <a:latin typeface="Calibri" panose="020F0502020204030204" pitchFamily="34" charset="0"/>
                        </a:rPr>
                        <a:t>2005 Terrorists bomb London transit system</a:t>
                      </a:r>
                    </a:p>
                    <a:p>
                      <a:pPr marL="0" marR="0">
                        <a:spcBef>
                          <a:spcPts val="0"/>
                        </a:spcBef>
                        <a:spcAft>
                          <a:spcPts val="0"/>
                        </a:spcAft>
                      </a:pPr>
                      <a:r>
                        <a:rPr lang="en-US" sz="1200" dirty="0">
                          <a:effectLst/>
                          <a:latin typeface="Calibri" panose="020F0502020204030204" pitchFamily="34" charset="0"/>
                        </a:rPr>
                        <a:t>2005 Mahmoud </a:t>
                      </a:r>
                      <a:r>
                        <a:rPr lang="en-US" sz="1200" dirty="0" err="1">
                          <a:effectLst/>
                          <a:latin typeface="Calibri" panose="020F0502020204030204" pitchFamily="34" charset="0"/>
                        </a:rPr>
                        <a:t>Ahmedinejad</a:t>
                      </a:r>
                      <a:r>
                        <a:rPr lang="en-US" sz="1200" dirty="0">
                          <a:effectLst/>
                          <a:latin typeface="Calibri" panose="020F0502020204030204" pitchFamily="34" charset="0"/>
                        </a:rPr>
                        <a:t> elected president of Iran</a:t>
                      </a:r>
                      <a:endParaRPr lang="en-US" sz="1200"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solidFill>
                            <a:srgbClr val="F4FAFA"/>
                          </a:solidFill>
                          <a:effectLst/>
                          <a:latin typeface="Calibri" panose="020F0502020204030204" pitchFamily="34" charset="0"/>
                        </a:rPr>
                        <a:t>Empty cell</a:t>
                      </a:r>
                      <a:endParaRPr lang="en-US" sz="1200" dirty="0">
                        <a:solidFill>
                          <a:srgbClr val="F4FAFA"/>
                        </a:solidFill>
                        <a:effectLst/>
                        <a:latin typeface="Calibri" panose="020F0502020204030204" pitchFamily="34" charset="0"/>
                        <a:ea typeface="MS Mincho"/>
                        <a:cs typeface="Times New Roman"/>
                      </a:endParaRPr>
                    </a:p>
                  </a:txBody>
                  <a:tcPr marL="21880" marR="21880" marT="0" marB="0"/>
                </a:tc>
              </a:tr>
              <a:tr h="864470">
                <a:tc>
                  <a:txBody>
                    <a:bodyPr/>
                    <a:lstStyle/>
                    <a:p>
                      <a:pPr marL="0" marR="0">
                        <a:spcBef>
                          <a:spcPts val="0"/>
                        </a:spcBef>
                        <a:spcAft>
                          <a:spcPts val="0"/>
                        </a:spcAft>
                      </a:pPr>
                      <a:r>
                        <a:rPr lang="en-US" sz="1200" b="1" dirty="0">
                          <a:effectLst/>
                          <a:latin typeface="Calibri" panose="020F0502020204030204" pitchFamily="34" charset="0"/>
                        </a:rPr>
                        <a:t>2006</a:t>
                      </a:r>
                      <a:endParaRPr lang="en-US" sz="1200" b="1"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effectLst/>
                          <a:latin typeface="Calibri" panose="020F0502020204030204" pitchFamily="34" charset="0"/>
                        </a:rPr>
                        <a:t>2006 Iraqis elect a government under a new constitution </a:t>
                      </a:r>
                    </a:p>
                    <a:p>
                      <a:pPr marL="0" marR="0">
                        <a:spcBef>
                          <a:spcPts val="0"/>
                        </a:spcBef>
                        <a:spcAft>
                          <a:spcPts val="0"/>
                        </a:spcAft>
                      </a:pPr>
                      <a:r>
                        <a:rPr lang="en-US" sz="1200" dirty="0">
                          <a:effectLst/>
                          <a:latin typeface="Calibri" panose="020F0502020204030204" pitchFamily="34" charset="0"/>
                        </a:rPr>
                        <a:t>2006 Hamas movement defeats PLO in Palestinian election </a:t>
                      </a:r>
                    </a:p>
                    <a:p>
                      <a:pPr marL="0" marR="0">
                        <a:spcBef>
                          <a:spcPts val="0"/>
                        </a:spcBef>
                        <a:spcAft>
                          <a:spcPts val="0"/>
                        </a:spcAft>
                      </a:pPr>
                      <a:r>
                        <a:rPr lang="en-US" sz="1200" dirty="0">
                          <a:effectLst/>
                          <a:latin typeface="Calibri" panose="020F0502020204030204" pitchFamily="34" charset="0"/>
                        </a:rPr>
                        <a:t>2006 Israel attacks Hezbollah in Lebanon in response to its seizure of Israeli soldiers</a:t>
                      </a:r>
                      <a:endParaRPr lang="en-US" sz="1200"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solidFill>
                            <a:srgbClr val="E1F2F3"/>
                          </a:solidFill>
                          <a:effectLst/>
                          <a:latin typeface="Calibri" panose="020F0502020204030204" pitchFamily="34" charset="0"/>
                        </a:rPr>
                        <a:t>Empty cell</a:t>
                      </a:r>
                      <a:endParaRPr lang="en-US" sz="1200" dirty="0">
                        <a:solidFill>
                          <a:srgbClr val="E1F2F3"/>
                        </a:solidFill>
                        <a:effectLst/>
                        <a:latin typeface="Calibri" panose="020F0502020204030204" pitchFamily="34" charset="0"/>
                        <a:ea typeface="MS Mincho"/>
                        <a:cs typeface="Times New Roman"/>
                      </a:endParaRPr>
                    </a:p>
                  </a:txBody>
                  <a:tcPr marL="21880" marR="21880" marT="0" marB="0"/>
                </a:tc>
              </a:tr>
              <a:tr h="312675">
                <a:tc>
                  <a:txBody>
                    <a:bodyPr/>
                    <a:lstStyle/>
                    <a:p>
                      <a:pPr marL="0" marR="0">
                        <a:spcBef>
                          <a:spcPts val="0"/>
                        </a:spcBef>
                        <a:spcAft>
                          <a:spcPts val="0"/>
                        </a:spcAft>
                      </a:pPr>
                      <a:r>
                        <a:rPr lang="en-US" sz="1200" b="1" dirty="0">
                          <a:effectLst/>
                          <a:latin typeface="Calibri" panose="020F0502020204030204" pitchFamily="34" charset="0"/>
                        </a:rPr>
                        <a:t>2007</a:t>
                      </a:r>
                      <a:endParaRPr lang="en-US" sz="1200" b="1"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effectLst/>
                          <a:latin typeface="Calibri" panose="020F0502020204030204" pitchFamily="34" charset="0"/>
                        </a:rPr>
                        <a:t>2007 Assassination of Benazir Bhutto deepens political crisis in Pakistan</a:t>
                      </a:r>
                      <a:endParaRPr lang="en-US" sz="1200"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solidFill>
                            <a:srgbClr val="F4FAFA"/>
                          </a:solidFill>
                          <a:effectLst/>
                          <a:latin typeface="Calibri" panose="020F0502020204030204" pitchFamily="34" charset="0"/>
                        </a:rPr>
                        <a:t>Empty cell</a:t>
                      </a:r>
                      <a:endParaRPr lang="en-US" sz="1200" dirty="0">
                        <a:solidFill>
                          <a:srgbClr val="F4FAFA"/>
                        </a:solidFill>
                        <a:effectLst/>
                        <a:latin typeface="Calibri" panose="020F0502020204030204" pitchFamily="34" charset="0"/>
                        <a:ea typeface="MS Mincho"/>
                        <a:cs typeface="Times New Roman"/>
                      </a:endParaRPr>
                    </a:p>
                  </a:txBody>
                  <a:tcPr marL="21880" marR="21880" marT="0" marB="0"/>
                </a:tc>
              </a:tr>
              <a:tr h="316984">
                <a:tc>
                  <a:txBody>
                    <a:bodyPr/>
                    <a:lstStyle/>
                    <a:p>
                      <a:pPr marL="0" marR="0">
                        <a:spcBef>
                          <a:spcPts val="0"/>
                        </a:spcBef>
                        <a:spcAft>
                          <a:spcPts val="0"/>
                        </a:spcAft>
                      </a:pPr>
                      <a:r>
                        <a:rPr lang="en-US" sz="1200" b="1" dirty="0">
                          <a:effectLst/>
                          <a:latin typeface="Calibri" panose="020F0502020204030204" pitchFamily="34" charset="0"/>
                        </a:rPr>
                        <a:t>2008</a:t>
                      </a:r>
                      <a:endParaRPr lang="en-US" sz="1200" b="1"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effectLst/>
                          <a:latin typeface="Calibri" panose="020F0502020204030204" pitchFamily="34" charset="0"/>
                        </a:rPr>
                        <a:t>2008 Barack Obama elected president of the United States</a:t>
                      </a:r>
                      <a:endParaRPr lang="en-US" sz="1200"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effectLst/>
                          <a:latin typeface="Calibri" panose="020F0502020204030204" pitchFamily="34" charset="0"/>
                        </a:rPr>
                        <a:t>2008 Collapse of mortgage debt bubble in United States triggers global recession</a:t>
                      </a:r>
                      <a:endParaRPr lang="en-US" sz="1200" dirty="0">
                        <a:effectLst/>
                        <a:latin typeface="Calibri" panose="020F0502020204030204" pitchFamily="34" charset="0"/>
                        <a:ea typeface="MS Mincho"/>
                        <a:cs typeface="Times New Roman"/>
                      </a:endParaRPr>
                    </a:p>
                  </a:txBody>
                  <a:tcPr marL="21880" marR="21880" marT="0" marB="0"/>
                </a:tc>
              </a:tr>
              <a:tr h="288157">
                <a:tc>
                  <a:txBody>
                    <a:bodyPr/>
                    <a:lstStyle/>
                    <a:p>
                      <a:pPr marL="0" marR="0">
                        <a:spcBef>
                          <a:spcPts val="0"/>
                        </a:spcBef>
                        <a:spcAft>
                          <a:spcPts val="0"/>
                        </a:spcAft>
                      </a:pPr>
                      <a:r>
                        <a:rPr lang="en-US" sz="1200" b="1" dirty="0">
                          <a:effectLst/>
                          <a:latin typeface="Calibri" panose="020F0502020204030204" pitchFamily="34" charset="0"/>
                        </a:rPr>
                        <a:t>2010</a:t>
                      </a:r>
                      <a:endParaRPr lang="en-US" sz="1200" b="1"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a:effectLst/>
                          <a:latin typeface="Calibri" panose="020F0502020204030204" pitchFamily="34" charset="0"/>
                        </a:rPr>
                        <a:t>2010 American forces withdraw from Iraq</a:t>
                      </a:r>
                      <a:endParaRPr lang="en-US" sz="120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solidFill>
                            <a:srgbClr val="F4FAFA"/>
                          </a:solidFill>
                          <a:effectLst/>
                          <a:latin typeface="Calibri" panose="020F0502020204030204" pitchFamily="34" charset="0"/>
                        </a:rPr>
                        <a:t>Empty cell</a:t>
                      </a:r>
                      <a:endParaRPr lang="en-US" sz="1200" dirty="0">
                        <a:solidFill>
                          <a:srgbClr val="F4FAFA"/>
                        </a:solidFill>
                        <a:effectLst/>
                        <a:latin typeface="Calibri" panose="020F0502020204030204" pitchFamily="34" charset="0"/>
                        <a:ea typeface="MS Mincho"/>
                        <a:cs typeface="Times New Roman"/>
                      </a:endParaRPr>
                    </a:p>
                  </a:txBody>
                  <a:tcPr marL="21880" marR="21880" marT="0" marB="0"/>
                </a:tc>
              </a:tr>
              <a:tr h="576313">
                <a:tc>
                  <a:txBody>
                    <a:bodyPr/>
                    <a:lstStyle/>
                    <a:p>
                      <a:pPr marL="0" marR="0">
                        <a:spcBef>
                          <a:spcPts val="0"/>
                        </a:spcBef>
                        <a:spcAft>
                          <a:spcPts val="0"/>
                        </a:spcAft>
                      </a:pPr>
                      <a:r>
                        <a:rPr lang="en-US" sz="1200" b="1" dirty="0">
                          <a:effectLst/>
                          <a:latin typeface="Calibri" panose="020F0502020204030204" pitchFamily="34" charset="0"/>
                        </a:rPr>
                        <a:t>2011</a:t>
                      </a:r>
                      <a:endParaRPr lang="en-US" sz="1200" b="1"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effectLst/>
                          <a:latin typeface="Calibri" panose="020F0502020204030204" pitchFamily="34" charset="0"/>
                        </a:rPr>
                        <a:t>2011 Arab Spring demonstrations topple authoritarian governments</a:t>
                      </a:r>
                    </a:p>
                    <a:p>
                      <a:pPr marL="0" marR="0">
                        <a:spcBef>
                          <a:spcPts val="0"/>
                        </a:spcBef>
                        <a:spcAft>
                          <a:spcPts val="0"/>
                        </a:spcAft>
                      </a:pPr>
                      <a:r>
                        <a:rPr lang="en-US" sz="1200" dirty="0">
                          <a:effectLst/>
                          <a:latin typeface="Calibri" panose="020F0502020204030204" pitchFamily="34" charset="0"/>
                        </a:rPr>
                        <a:t>2011 American raiders kill </a:t>
                      </a:r>
                      <a:r>
                        <a:rPr lang="en-US" sz="1200" dirty="0" err="1">
                          <a:effectLst/>
                          <a:latin typeface="Calibri" panose="020F0502020204030204" pitchFamily="34" charset="0"/>
                        </a:rPr>
                        <a:t>Usama</a:t>
                      </a:r>
                      <a:r>
                        <a:rPr lang="en-US" sz="1200" dirty="0">
                          <a:effectLst/>
                          <a:latin typeface="Calibri" panose="020F0502020204030204" pitchFamily="34" charset="0"/>
                        </a:rPr>
                        <a:t> bin Laden in Pakistan</a:t>
                      </a:r>
                      <a:endParaRPr lang="en-US" sz="1200"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effectLst/>
                          <a:latin typeface="Calibri" panose="020F0502020204030204" pitchFamily="34" charset="0"/>
                        </a:rPr>
                        <a:t>2011 Muslim Brotherhood emerges as powerful force in Egypt</a:t>
                      </a:r>
                      <a:endParaRPr lang="en-US" sz="1200" dirty="0">
                        <a:effectLst/>
                        <a:latin typeface="Calibri" panose="020F0502020204030204" pitchFamily="34" charset="0"/>
                        <a:ea typeface="MS Mincho"/>
                        <a:cs typeface="Times New Roman"/>
                      </a:endParaRPr>
                    </a:p>
                  </a:txBody>
                  <a:tcPr marL="21880" marR="21880" marT="0" marB="0"/>
                </a:tc>
              </a:tr>
              <a:tr h="576313">
                <a:tc>
                  <a:txBody>
                    <a:bodyPr/>
                    <a:lstStyle/>
                    <a:p>
                      <a:pPr marL="0" marR="0">
                        <a:spcBef>
                          <a:spcPts val="0"/>
                        </a:spcBef>
                        <a:spcAft>
                          <a:spcPts val="0"/>
                        </a:spcAft>
                      </a:pPr>
                      <a:r>
                        <a:rPr lang="en-US" sz="1200" b="1" dirty="0">
                          <a:effectLst/>
                          <a:latin typeface="Calibri" panose="020F0502020204030204" pitchFamily="34" charset="0"/>
                        </a:rPr>
                        <a:t>2012</a:t>
                      </a:r>
                      <a:endParaRPr lang="en-US" sz="1200" b="1" dirty="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a:effectLst/>
                          <a:latin typeface="Calibri" panose="020F0502020204030204" pitchFamily="34" charset="0"/>
                        </a:rPr>
                        <a:t>2012 Barack Obama reelected president of the United States </a:t>
                      </a:r>
                    </a:p>
                    <a:p>
                      <a:pPr marL="0" marR="0">
                        <a:spcBef>
                          <a:spcPts val="0"/>
                        </a:spcBef>
                        <a:spcAft>
                          <a:spcPts val="0"/>
                        </a:spcAft>
                      </a:pPr>
                      <a:r>
                        <a:rPr lang="en-US" sz="1200">
                          <a:effectLst/>
                          <a:latin typeface="Calibri" panose="020F0502020204030204" pitchFamily="34" charset="0"/>
                        </a:rPr>
                        <a:t>2012 Vladimir Putin returns to the presidency in Russia</a:t>
                      </a:r>
                      <a:endParaRPr lang="en-US" sz="1200">
                        <a:effectLst/>
                        <a:latin typeface="Calibri" panose="020F0502020204030204" pitchFamily="34" charset="0"/>
                        <a:ea typeface="MS Mincho"/>
                        <a:cs typeface="Times New Roman"/>
                      </a:endParaRPr>
                    </a:p>
                  </a:txBody>
                  <a:tcPr marL="21880" marR="21880" marT="0" marB="0"/>
                </a:tc>
                <a:tc>
                  <a:txBody>
                    <a:bodyPr/>
                    <a:lstStyle/>
                    <a:p>
                      <a:pPr marL="0" marR="0">
                        <a:spcBef>
                          <a:spcPts val="0"/>
                        </a:spcBef>
                        <a:spcAft>
                          <a:spcPts val="0"/>
                        </a:spcAft>
                      </a:pPr>
                      <a:r>
                        <a:rPr lang="en-US" sz="1200" dirty="0">
                          <a:solidFill>
                            <a:srgbClr val="F4FAFA"/>
                          </a:solidFill>
                          <a:effectLst/>
                          <a:latin typeface="Calibri" panose="020F0502020204030204" pitchFamily="34" charset="0"/>
                        </a:rPr>
                        <a:t>Empty cell</a:t>
                      </a:r>
                      <a:endParaRPr lang="en-US" sz="1200" dirty="0">
                        <a:solidFill>
                          <a:srgbClr val="F4FAFA"/>
                        </a:solidFill>
                        <a:effectLst/>
                        <a:latin typeface="Calibri" panose="020F0502020204030204" pitchFamily="34" charset="0"/>
                        <a:ea typeface="MS Mincho"/>
                        <a:cs typeface="Times New Roman"/>
                      </a:endParaRPr>
                    </a:p>
                  </a:txBody>
                  <a:tcPr marL="21880" marR="21880" marT="0" marB="0"/>
                </a:tc>
              </a:tr>
            </a:tbl>
          </a:graphicData>
        </a:graphic>
      </p:graphicFrame>
      <p:sp>
        <p:nvSpPr>
          <p:cNvPr id="3" name="Content Placeholder 2"/>
          <p:cNvSpPr>
            <a:spLocks noGrp="1"/>
          </p:cNvSpPr>
          <p:nvPr>
            <p:ph idx="1"/>
          </p:nvPr>
        </p:nvSpPr>
        <p:spPr>
          <a:xfrm>
            <a:off x="8534400" y="6581001"/>
            <a:ext cx="609600" cy="276999"/>
          </a:xfrm>
        </p:spPr>
        <p:txBody>
          <a:bodyPr/>
          <a:lstStyle/>
          <a:p>
            <a:r>
              <a:rPr lang="en-US" altLang="en-US" sz="1200" b="1" dirty="0" smtClean="0"/>
              <a:t> p901</a:t>
            </a:r>
          </a:p>
        </p:txBody>
      </p:sp>
    </p:spTree>
    <p:extLst>
      <p:ext uri="{BB962C8B-B14F-4D97-AF65-F5344CB8AC3E}">
        <p14:creationId xmlns:p14="http://schemas.microsoft.com/office/powerpoint/2010/main" val="1280443169"/>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17825"/>
            <a:ext cx="7772400" cy="492443"/>
          </a:xfrm>
        </p:spPr>
        <p:txBody>
          <a:bodyPr/>
          <a:lstStyle/>
          <a:p>
            <a:r>
              <a:rPr lang="en-US" altLang="en-US" sz="2600" dirty="0" smtClean="0"/>
              <a:t>Palm Island, Dubai</a:t>
            </a:r>
            <a:endParaRPr lang="en-US" sz="2600" dirty="0"/>
          </a:p>
        </p:txBody>
      </p:sp>
      <p:pic>
        <p:nvPicPr>
          <p:cNvPr id="10241" name="Picture 1" descr="Palm Island, Dubai. The seemingly unlimited wealth of the oil-producing states of the Persian Gulf spurred ambitious development plans like this one in Dubai, one of the United Arab Emirates. Its publicists proclaimed that “Palm Island” would include 2,000 villas, up to 40 luxury hotels, shopping complexes, cinemas, and the Middle East’s “first marine park” and would be “visible from the moo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22300"/>
            <a:ext cx="8636000" cy="560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52329" y="6581001"/>
            <a:ext cx="609600" cy="276999"/>
          </a:xfrm>
        </p:spPr>
        <p:txBody>
          <a:bodyPr/>
          <a:lstStyle/>
          <a:p>
            <a:r>
              <a:rPr lang="en-US" altLang="en-US" sz="1200" b="1" dirty="0" smtClean="0"/>
              <a:t>p902</a:t>
            </a:r>
          </a:p>
        </p:txBody>
      </p:sp>
    </p:spTree>
    <p:extLst>
      <p:ext uri="{BB962C8B-B14F-4D97-AF65-F5344CB8AC3E}">
        <p14:creationId xmlns:p14="http://schemas.microsoft.com/office/powerpoint/2010/main" val="1044343955"/>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7242"/>
            <a:ext cx="7772400" cy="492443"/>
          </a:xfrm>
        </p:spPr>
        <p:txBody>
          <a:bodyPr/>
          <a:lstStyle/>
          <a:p>
            <a:r>
              <a:rPr lang="en-US" altLang="en-US" sz="2600" dirty="0" smtClean="0"/>
              <a:t>Global Distribution of Wealth</a:t>
            </a:r>
            <a:endParaRPr lang="en-US" sz="2600" dirty="0"/>
          </a:p>
        </p:txBody>
      </p:sp>
      <p:pic>
        <p:nvPicPr>
          <p:cNvPr id="12289" name="Picture 1" descr="Map 33.1: Global Distribution of Wealth. Early industrialization and efficient investment contributed to individual prosperity for the citizens of Japan and Western countries by the 1990s. However, economic dynamism in late-industrializing countries like China and India began to change the world balance of economic power in the early twenty-first century. In nearly all countries the distribution of wealth among individuals varies tremendously, with the gap between rich and poor generally increasin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26928"/>
            <a:ext cx="8636000" cy="584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603413"/>
            <a:ext cx="1295400" cy="276999"/>
          </a:xfrm>
        </p:spPr>
        <p:txBody>
          <a:bodyPr/>
          <a:lstStyle/>
          <a:p>
            <a:r>
              <a:rPr lang="en-US" altLang="en-US" sz="1200" b="1" dirty="0" smtClean="0"/>
              <a:t>Map 32.1 p903</a:t>
            </a:r>
          </a:p>
        </p:txBody>
      </p:sp>
    </p:spTree>
    <p:extLst>
      <p:ext uri="{BB962C8B-B14F-4D97-AF65-F5344CB8AC3E}">
        <p14:creationId xmlns:p14="http://schemas.microsoft.com/office/powerpoint/2010/main" val="2769196389"/>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06725"/>
            <a:ext cx="7772400" cy="492443"/>
          </a:xfrm>
        </p:spPr>
        <p:txBody>
          <a:bodyPr/>
          <a:lstStyle/>
          <a:p>
            <a:r>
              <a:rPr lang="fr-FR" altLang="en-US" sz="2600" dirty="0" err="1" smtClean="0"/>
              <a:t>Regional</a:t>
            </a:r>
            <a:r>
              <a:rPr lang="fr-FR" altLang="en-US" sz="2600" dirty="0" smtClean="0"/>
              <a:t> Trade Associations, 2004</a:t>
            </a:r>
            <a:endParaRPr lang="en-US" sz="2600" dirty="0"/>
          </a:p>
        </p:txBody>
      </p:sp>
      <p:pic>
        <p:nvPicPr>
          <p:cNvPr id="14337" name="Picture 1" descr="Map 33.2: Regional Trade Associations, 2004. International trade and development are major concerns of governments in developed and developing countries. NAFTA, Mercosur, and the EU are free-trade areas. The other associations promote trade and developmen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711200"/>
            <a:ext cx="8636000" cy="542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81001"/>
            <a:ext cx="1295400" cy="276999"/>
          </a:xfrm>
        </p:spPr>
        <p:txBody>
          <a:bodyPr/>
          <a:lstStyle/>
          <a:p>
            <a:r>
              <a:rPr lang="en-US" altLang="en-US" sz="1200" b="1" dirty="0" smtClean="0"/>
              <a:t>Map 32.2 p904</a:t>
            </a:r>
          </a:p>
        </p:txBody>
      </p:sp>
    </p:spTree>
    <p:extLst>
      <p:ext uri="{BB962C8B-B14F-4D97-AF65-F5344CB8AC3E}">
        <p14:creationId xmlns:p14="http://schemas.microsoft.com/office/powerpoint/2010/main" val="2986345667"/>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Unemployment Protest</a:t>
            </a:r>
            <a:endParaRPr lang="en-US" sz="2600" dirty="0"/>
          </a:p>
        </p:txBody>
      </p:sp>
      <p:pic>
        <p:nvPicPr>
          <p:cNvPr id="16385" name="Picture 1" descr="Unemployment Protest. Recovery from the job losses of the economic recession of 2008 proved particularly slow. In the United States, banks and businesses returned to profitability but found they did not need so many workers. In Spain, Greece, and other parts of Europe, the unemployment rate was triple that of the United States in 2013, sometimes fueling the growth of radical and anti-immigrant political movement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558800"/>
            <a:ext cx="8636000" cy="599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p905</a:t>
            </a:r>
          </a:p>
        </p:txBody>
      </p:sp>
    </p:spTree>
    <p:extLst>
      <p:ext uri="{BB962C8B-B14F-4D97-AF65-F5344CB8AC3E}">
        <p14:creationId xmlns:p14="http://schemas.microsoft.com/office/powerpoint/2010/main" val="2844404850"/>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92373"/>
            <a:ext cx="7772400" cy="492443"/>
          </a:xfrm>
        </p:spPr>
        <p:txBody>
          <a:bodyPr/>
          <a:lstStyle/>
          <a:p>
            <a:r>
              <a:rPr lang="en-US" altLang="en-US" sz="2600" dirty="0" smtClean="0"/>
              <a:t>Arab Spring Demonstrators</a:t>
            </a:r>
            <a:endParaRPr lang="en-US" sz="2600" dirty="0"/>
          </a:p>
        </p:txBody>
      </p:sp>
      <p:pic>
        <p:nvPicPr>
          <p:cNvPr id="18433" name="Picture 1" descr="Arab Spring Demonstrators. Part of the enormous crowds that unseated the rulers of Egypt, Tunisia, Libya, and Yemen, these women in Cairo’s Tahrir Square wear the colorful head scarves that are commonplace in Egypt, sometimes to demonstrate allegiance to Islam and sometimes because they are stylish."/>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76300"/>
            <a:ext cx="8636000" cy="509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p907</a:t>
            </a:r>
          </a:p>
        </p:txBody>
      </p:sp>
    </p:spTree>
    <p:extLst>
      <p:ext uri="{BB962C8B-B14F-4D97-AF65-F5344CB8AC3E}">
        <p14:creationId xmlns:p14="http://schemas.microsoft.com/office/powerpoint/2010/main" val="848665527"/>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2550</TotalTime>
  <Words>1306</Words>
  <Application>Microsoft Office PowerPoint</Application>
  <PresentationFormat>On-screen Show (4:3)</PresentationFormat>
  <Paragraphs>125</Paragraphs>
  <Slides>17</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MS Mincho</vt:lpstr>
      <vt:lpstr>ＭＳ Ｐゴシック</vt:lpstr>
      <vt:lpstr>Arial</vt:lpstr>
      <vt:lpstr>Calibri</vt:lpstr>
      <vt:lpstr>Times New Roman</vt:lpstr>
      <vt:lpstr>Wingdings</vt:lpstr>
      <vt:lpstr>1_Lockard_topic</vt:lpstr>
      <vt:lpstr>Chapter 32 New Challenges in a New Millennium</vt:lpstr>
      <vt:lpstr>Watching Financial Markets Fall</vt:lpstr>
      <vt:lpstr>Globalization and Economic Crisis</vt:lpstr>
      <vt:lpstr>Chronology from 2000-2012</vt:lpstr>
      <vt:lpstr>Palm Island, Dubai</vt:lpstr>
      <vt:lpstr>Global Distribution of Wealth</vt:lpstr>
      <vt:lpstr>Regional Trade Associations, 2004</vt:lpstr>
      <vt:lpstr>Unemployment Protest</vt:lpstr>
      <vt:lpstr>Arab Spring Demonstrators</vt:lpstr>
      <vt:lpstr>The Question of Values</vt:lpstr>
      <vt:lpstr>World Religions</vt:lpstr>
      <vt:lpstr>Captured Somali Pirates</vt:lpstr>
      <vt:lpstr>Flooding in Bangladesh</vt:lpstr>
      <vt:lpstr>Beijing Women’s Conference in 1995</vt:lpstr>
      <vt:lpstr>Global Culture</vt:lpstr>
      <vt:lpstr>Japanese Comic Books</vt:lpstr>
      <vt:lpstr>Three Gorges Dam on China’s Yangzi River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135</cp:revision>
  <dcterms:created xsi:type="dcterms:W3CDTF">2006-12-01T20:54:40Z</dcterms:created>
  <dcterms:modified xsi:type="dcterms:W3CDTF">2015-10-09T19:00:10Z</dcterms:modified>
</cp:coreProperties>
</file>